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Fleming" initials="AF" lastIdx="1" clrIdx="0">
    <p:extLst>
      <p:ext uri="{19B8F6BF-5375-455C-9EA6-DF929625EA0E}">
        <p15:presenceInfo xmlns:p15="http://schemas.microsoft.com/office/powerpoint/2012/main" userId="9238c3d5863e42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02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4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2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91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91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0" b="1"/>
            </a:lvl2pPr>
            <a:lvl3pPr marL="914365" indent="0">
              <a:buNone/>
              <a:defRPr sz="1800" b="1"/>
            </a:lvl3pPr>
            <a:lvl4pPr marL="1371548" indent="0">
              <a:buNone/>
              <a:defRPr sz="1600" b="1"/>
            </a:lvl4pPr>
            <a:lvl5pPr marL="1828732" indent="0">
              <a:buNone/>
              <a:defRPr sz="1600" b="1"/>
            </a:lvl5pPr>
            <a:lvl6pPr marL="2285914" indent="0">
              <a:buNone/>
              <a:defRPr sz="1600" b="1"/>
            </a:lvl6pPr>
            <a:lvl7pPr marL="2743097" indent="0">
              <a:buNone/>
              <a:defRPr sz="1600" b="1"/>
            </a:lvl7pPr>
            <a:lvl8pPr marL="3200280" indent="0">
              <a:buNone/>
              <a:defRPr sz="1600" b="1"/>
            </a:lvl8pPr>
            <a:lvl9pPr marL="36574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0" b="1"/>
            </a:lvl2pPr>
            <a:lvl3pPr marL="914365" indent="0">
              <a:buNone/>
              <a:defRPr sz="1800" b="1"/>
            </a:lvl3pPr>
            <a:lvl4pPr marL="1371548" indent="0">
              <a:buNone/>
              <a:defRPr sz="1600" b="1"/>
            </a:lvl4pPr>
            <a:lvl5pPr marL="1828732" indent="0">
              <a:buNone/>
              <a:defRPr sz="1600" b="1"/>
            </a:lvl5pPr>
            <a:lvl6pPr marL="2285914" indent="0">
              <a:buNone/>
              <a:defRPr sz="1600" b="1"/>
            </a:lvl6pPr>
            <a:lvl7pPr marL="2743097" indent="0">
              <a:buNone/>
              <a:defRPr sz="1600" b="1"/>
            </a:lvl7pPr>
            <a:lvl8pPr marL="3200280" indent="0">
              <a:buNone/>
              <a:defRPr sz="1600" b="1"/>
            </a:lvl8pPr>
            <a:lvl9pPr marL="36574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70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83" indent="0">
              <a:buNone/>
              <a:defRPr sz="1200"/>
            </a:lvl2pPr>
            <a:lvl3pPr marL="914365" indent="0">
              <a:buNone/>
              <a:defRPr sz="1000"/>
            </a:lvl3pPr>
            <a:lvl4pPr marL="1371548" indent="0">
              <a:buNone/>
              <a:defRPr sz="900"/>
            </a:lvl4pPr>
            <a:lvl5pPr marL="1828732" indent="0">
              <a:buNone/>
              <a:defRPr sz="900"/>
            </a:lvl5pPr>
            <a:lvl6pPr marL="2285914" indent="0">
              <a:buNone/>
              <a:defRPr sz="900"/>
            </a:lvl6pPr>
            <a:lvl7pPr marL="2743097" indent="0">
              <a:buNone/>
              <a:defRPr sz="900"/>
            </a:lvl7pPr>
            <a:lvl8pPr marL="3200280" indent="0">
              <a:buNone/>
              <a:defRPr sz="900"/>
            </a:lvl8pPr>
            <a:lvl9pPr marL="36574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5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83" indent="0">
              <a:buNone/>
              <a:defRPr sz="2800"/>
            </a:lvl2pPr>
            <a:lvl3pPr marL="914365" indent="0">
              <a:buNone/>
              <a:defRPr sz="2400"/>
            </a:lvl3pPr>
            <a:lvl4pPr marL="1371548" indent="0">
              <a:buNone/>
              <a:defRPr sz="2000"/>
            </a:lvl4pPr>
            <a:lvl5pPr marL="1828732" indent="0">
              <a:buNone/>
              <a:defRPr sz="2000"/>
            </a:lvl5pPr>
            <a:lvl6pPr marL="2285914" indent="0">
              <a:buNone/>
              <a:defRPr sz="2000"/>
            </a:lvl6pPr>
            <a:lvl7pPr marL="2743097" indent="0">
              <a:buNone/>
              <a:defRPr sz="2000"/>
            </a:lvl7pPr>
            <a:lvl8pPr marL="3200280" indent="0">
              <a:buNone/>
              <a:defRPr sz="2000"/>
            </a:lvl8pPr>
            <a:lvl9pPr marL="365746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6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83" indent="0">
              <a:buNone/>
              <a:defRPr sz="1200"/>
            </a:lvl2pPr>
            <a:lvl3pPr marL="914365" indent="0">
              <a:buNone/>
              <a:defRPr sz="1000"/>
            </a:lvl3pPr>
            <a:lvl4pPr marL="1371548" indent="0">
              <a:buNone/>
              <a:defRPr sz="900"/>
            </a:lvl4pPr>
            <a:lvl5pPr marL="1828732" indent="0">
              <a:buNone/>
              <a:defRPr sz="900"/>
            </a:lvl5pPr>
            <a:lvl6pPr marL="2285914" indent="0">
              <a:buNone/>
              <a:defRPr sz="900"/>
            </a:lvl6pPr>
            <a:lvl7pPr marL="2743097" indent="0">
              <a:buNone/>
              <a:defRPr sz="900"/>
            </a:lvl7pPr>
            <a:lvl8pPr marL="3200280" indent="0">
              <a:buNone/>
              <a:defRPr sz="900"/>
            </a:lvl8pPr>
            <a:lvl9pPr marL="36574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C69CD-56C3-4896-B4AA-F687DB3B1BA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3B811-D0BB-4FC1-93B9-EA9E8500A3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8" indent="-342888" algn="l" defTabSz="9143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22" indent="-285739" algn="l" defTabSz="91436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7" indent="-228592" algn="l" defTabSz="9143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0" indent="-228592" algn="l" defTabSz="91436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23" indent="-228592" algn="l" defTabSz="91436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06" indent="-228592" algn="l" defTabSz="9143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9" indent="-228592" algn="l" defTabSz="9143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71" indent="-228592" algn="l" defTabSz="9143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54" indent="-228592" algn="l" defTabSz="9143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5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8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2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4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7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0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3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ditation Image leaf-stone-200"/>
          <p:cNvPicPr>
            <a:picLocks noChangeAspect="1" noChangeArrowheads="1"/>
          </p:cNvPicPr>
          <p:nvPr/>
        </p:nvPicPr>
        <p:blipFill rotWithShape="1">
          <a:blip r:embed="rId2" cstate="print">
            <a:lum bright="22000" contrast="10000"/>
          </a:blip>
          <a:srcRect t="8921" r="17472" b="15501"/>
          <a:stretch/>
        </p:blipFill>
        <p:spPr bwMode="auto">
          <a:xfrm>
            <a:off x="-82800" y="0"/>
            <a:ext cx="3994547" cy="4419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889" y="52356"/>
            <a:ext cx="375083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3333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Meditation </a:t>
            </a:r>
            <a:endParaRPr lang="en-US" sz="400" b="1" dirty="0">
              <a:latin typeface="Arial" pitchFamily="34" charset="0"/>
              <a:cs typeface="Arial" pitchFamily="34" charset="0"/>
            </a:endParaRP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3333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en-US" sz="3600" b="1" dirty="0">
                <a:solidFill>
                  <a:srgbClr val="3333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Is More Than </a:t>
            </a:r>
            <a:endParaRPr lang="en-US" sz="400" b="1" dirty="0">
              <a:latin typeface="Arial" pitchFamily="34" charset="0"/>
              <a:cs typeface="Arial" pitchFamily="34" charset="0"/>
            </a:endParaRP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3333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lang="en-US" sz="3600" b="1" dirty="0">
                <a:solidFill>
                  <a:srgbClr val="33330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You Think</a:t>
            </a:r>
            <a:r>
              <a:rPr lang="en-US" sz="1100" b="1" dirty="0">
                <a:solidFill>
                  <a:srgbClr val="333333"/>
                </a:solidFill>
                <a:latin typeface="Futura"/>
                <a:ea typeface="Times New Roman" pitchFamily="18" charset="0"/>
                <a:cs typeface="Georgia" pitchFamily="18" charset="0"/>
              </a:rPr>
              <a:t>      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0481" y="4499730"/>
            <a:ext cx="68488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An introductory course providing a sampling of various modalities </a:t>
            </a:r>
          </a:p>
          <a:p>
            <a:pPr algn="just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of meditation: mantras, sound, movement, breathing, and more.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8" name="Picture 7" descr="transparent_alaska acs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0976" y="152400"/>
            <a:ext cx="2823328" cy="1605257"/>
          </a:xfrm>
          <a:prstGeom prst="rect">
            <a:avLst/>
          </a:prstGeom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829532" y="1757657"/>
            <a:ext cx="291477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Complimentary Introductory</a:t>
            </a:r>
          </a:p>
          <a:p>
            <a:pPr algn="ctr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Evening of Q&amp;A</a:t>
            </a:r>
          </a:p>
          <a:p>
            <a:pPr algn="ctr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Tuesday, January 29</a:t>
            </a:r>
          </a:p>
          <a:p>
            <a:pPr algn="ctr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6:30 – 8:00 p.m.</a:t>
            </a:r>
          </a:p>
          <a:p>
            <a:pPr algn="r" defTabSz="914365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ctr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Course Dates</a:t>
            </a:r>
          </a:p>
          <a:p>
            <a:pPr algn="ctr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8 Tuesday Evenings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 defTabSz="9143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February 5 – March 26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 defTabSz="9143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6:00 – 8:30 pm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-21336" y="5241255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914365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/>
              </a:rPr>
              <a:t>Remove the mystery from meditation.</a:t>
            </a:r>
            <a:r>
              <a:rPr lang="en-US" sz="16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/>
              </a:rPr>
              <a:t>  </a:t>
            </a:r>
            <a:r>
              <a:rPr lang="en-US" sz="13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/>
              </a:rPr>
              <a:t> </a:t>
            </a:r>
            <a:r>
              <a:rPr lang="en-US" sz="16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/>
              </a:rPr>
              <a:t>Explore and experience many forms of meditation. Join us and discover the form of meditation you would like to continue to practice to uplift your life!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16409" y="6019724"/>
            <a:ext cx="66294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65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57148" algn="l"/>
              </a:tabLst>
            </a:pPr>
            <a:r>
              <a:rPr lang="en-US" sz="14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 Course Investment: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$225 + Books (scholarships available);</a:t>
            </a:r>
          </a:p>
          <a:p>
            <a:pPr defTabSz="914365" fontAlgn="base">
              <a:spcBef>
                <a:spcPct val="0"/>
              </a:spcBef>
              <a:spcAft>
                <a:spcPct val="0"/>
              </a:spcAft>
              <a:tabLst>
                <a:tab pos="-57148" algn="l"/>
              </a:tabLst>
            </a:pP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   $100 for anyone who has previously taken this course and would like to take it again</a:t>
            </a:r>
          </a:p>
          <a:p>
            <a:pPr defTabSz="914365" fontAlgn="base">
              <a:spcBef>
                <a:spcPct val="0"/>
              </a:spcBef>
              <a:spcAft>
                <a:spcPct val="0"/>
              </a:spcAft>
              <a:tabLst>
                <a:tab pos="-57148" algn="l"/>
              </a:tabLst>
            </a:pP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   (course materials not provided) </a:t>
            </a:r>
            <a:endParaRPr lang="en-US" sz="1200" dirty="0">
              <a:solidFill>
                <a:srgbClr val="333333"/>
              </a:solidFill>
              <a:latin typeface="Calibri" pitchFamily="34" charset="0"/>
              <a:ea typeface="Times New Roman" pitchFamily="18" charset="0"/>
              <a:cs typeface="ArialMT" charset="0"/>
            </a:endParaRPr>
          </a:p>
          <a:p>
            <a:pPr defTabSz="914365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57148" algn="l"/>
              </a:tabLst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57148" algn="l"/>
              </a:tabLst>
            </a:pPr>
            <a:r>
              <a:rPr lang="en-US" sz="14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 Two Required textbooks </a:t>
            </a:r>
            <a:r>
              <a:rPr lang="en-US" sz="1200" i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:</a:t>
            </a: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tabLst>
                <a:tab pos="-57148" algn="l"/>
              </a:tabLst>
            </a:pPr>
            <a:r>
              <a:rPr lang="en-US" sz="12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       </a:t>
            </a:r>
            <a:r>
              <a:rPr lang="en-US" sz="14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“An Easy Guide to Meditation”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by Roy Eugene Davis , and one of the following: </a:t>
            </a: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tabLst>
                <a:tab pos="-57148" algn="l"/>
              </a:tabLst>
            </a:pP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      “</a:t>
            </a:r>
            <a:r>
              <a:rPr lang="en-US" sz="14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How   to Meditate”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by Lawrence </a:t>
            </a:r>
            <a:r>
              <a:rPr lang="en-US" sz="1400" dirty="0" err="1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LeShan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</a:t>
            </a:r>
            <a:r>
              <a:rPr lang="en-US" sz="14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or 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“</a:t>
            </a:r>
            <a:r>
              <a:rPr lang="en-US" sz="14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Journey of Awakening”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by Ram </a:t>
            </a:r>
            <a:r>
              <a:rPr lang="en-US" sz="1400" dirty="0" err="1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Dass</a:t>
            </a:r>
            <a:endParaRPr lang="en-US" sz="1400" dirty="0">
              <a:solidFill>
                <a:srgbClr val="333333"/>
              </a:solidFill>
              <a:latin typeface="Calibri" pitchFamily="34" charset="0"/>
              <a:ea typeface="Times New Roman" pitchFamily="18" charset="0"/>
              <a:cs typeface="ArialMT" charset="0"/>
            </a:endParaRP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tabLst>
                <a:tab pos="-57148" algn="l"/>
              </a:tabLst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57148" algn="l"/>
              </a:tabLst>
            </a:pPr>
            <a:r>
              <a:rPr lang="en-US" sz="14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 Course Instructors: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Karen Valera-Sherman, </a:t>
            </a:r>
            <a:r>
              <a:rPr lang="en-US" sz="1400" dirty="0" err="1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RScP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; Christina Young, </a:t>
            </a:r>
            <a:r>
              <a:rPr lang="en-US" sz="1400" dirty="0" err="1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RScP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;</a:t>
            </a: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tabLst>
                <a:tab pos="-57148" algn="l"/>
              </a:tabLst>
            </a:pP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         and Cindy Hensley, </a:t>
            </a:r>
            <a:r>
              <a:rPr lang="en-US" sz="1400" dirty="0" err="1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RScP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</a:t>
            </a: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tabLst>
                <a:tab pos="-57148" algn="l"/>
              </a:tabLst>
            </a:pP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MT" charset="0"/>
              </a:rPr>
              <a:t> </a:t>
            </a: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57148" algn="l"/>
              </a:tabLst>
            </a:pPr>
            <a:r>
              <a:rPr lang="en-US" sz="1400" b="1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Course location:  Alaska Center for Spiritual Living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, 929 E. 81</a:t>
            </a:r>
            <a:r>
              <a:rPr lang="en-US" sz="1400" baseline="300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st</a:t>
            </a: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, off of Old Seward</a:t>
            </a:r>
          </a:p>
          <a:p>
            <a:pPr defTabSz="914365" eaLnBrk="0" fontAlgn="base" hangingPunct="0">
              <a:spcBef>
                <a:spcPct val="0"/>
              </a:spcBef>
              <a:spcAft>
                <a:spcPct val="0"/>
              </a:spcAft>
              <a:tabLst>
                <a:tab pos="-57148" algn="l"/>
              </a:tabLst>
            </a:pPr>
            <a:r>
              <a:rPr lang="en-US" sz="1400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      Highway near Dimond Blvd. (behind Fastenal) office: 522-0940  www.cslalaska.org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</TotalTime>
  <Words>206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Century Gothic</vt:lpstr>
      <vt:lpstr>Futura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Anne</dc:creator>
  <cp:lastModifiedBy>Anne Fleming</cp:lastModifiedBy>
  <cp:revision>5</cp:revision>
  <cp:lastPrinted>2019-01-18T04:14:46Z</cp:lastPrinted>
  <dcterms:created xsi:type="dcterms:W3CDTF">2016-03-06T07:12:11Z</dcterms:created>
  <dcterms:modified xsi:type="dcterms:W3CDTF">2019-01-18T04:15:45Z</dcterms:modified>
</cp:coreProperties>
</file>